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8" r:id="rId3"/>
    <p:sldId id="259" r:id="rId4"/>
    <p:sldId id="260" r:id="rId5"/>
    <p:sldId id="261" r:id="rId6"/>
    <p:sldId id="262" r:id="rId7"/>
    <p:sldId id="265" r:id="rId8"/>
    <p:sldId id="264" r:id="rId9"/>
    <p:sldId id="266" r:id="rId10"/>
    <p:sldId id="267" r:id="rId11"/>
    <p:sldId id="268" r:id="rId12"/>
    <p:sldId id="269" r:id="rId13"/>
    <p:sldId id="270" r:id="rId14"/>
    <p:sldId id="271" r:id="rId15"/>
    <p:sldId id="272" r:id="rId16"/>
    <p:sldId id="277" r:id="rId17"/>
    <p:sldId id="276" r:id="rId18"/>
    <p:sldId id="275" r:id="rId19"/>
    <p:sldId id="274" r:id="rId20"/>
    <p:sldId id="273" r:id="rId21"/>
    <p:sldId id="278" r:id="rId22"/>
    <p:sldId id="279" r:id="rId23"/>
    <p:sldId id="281" r:id="rId24"/>
    <p:sldId id="280"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74684" autoAdjust="0"/>
  </p:normalViewPr>
  <p:slideViewPr>
    <p:cSldViewPr snapToGrid="0">
      <p:cViewPr>
        <p:scale>
          <a:sx n="80" d="100"/>
          <a:sy n="80" d="100"/>
        </p:scale>
        <p:origin x="-204" y="24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A3AC8-FCF5-437A-B4F8-93EA0ED6BB02}" type="datetimeFigureOut">
              <a:rPr lang="en-US" smtClean="0"/>
              <a:pPr/>
              <a:t>10/26/2014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55E23-E65D-481B-8527-C1B24BF4A942}" type="slidenum">
              <a:rPr lang="en-US" smtClean="0"/>
              <a:pPr/>
              <a:t>‹#›</a:t>
            </a:fld>
            <a:endParaRPr lang="en-US"/>
          </a:p>
        </p:txBody>
      </p:sp>
    </p:spTree>
    <p:extLst>
      <p:ext uri="{BB962C8B-B14F-4D97-AF65-F5344CB8AC3E}">
        <p14:creationId xmlns:p14="http://schemas.microsoft.com/office/powerpoint/2010/main" xmlns="" val="174533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a:t>
            </a:r>
            <a:r>
              <a:rPr lang="en-US" baseline="0" dirty="0" smtClean="0"/>
              <a:t> to this class! Today, we will be learning how to create a form on Google’s </a:t>
            </a:r>
            <a:r>
              <a:rPr lang="en-US" baseline="0" dirty="0" smtClean="0"/>
              <a:t>Drive</a:t>
            </a:r>
            <a:r>
              <a:rPr lang="en-US" baseline="0" dirty="0" smtClean="0"/>
              <a:t>. </a:t>
            </a:r>
            <a:r>
              <a:rPr lang="en-US" dirty="0" smtClean="0"/>
              <a:t>“FORMS” </a:t>
            </a:r>
            <a:r>
              <a:rPr lang="en-US" baseline="0" dirty="0" smtClean="0"/>
              <a:t>is what the survey function is called on Google and it is a free service to anyone who has a Google account. Does everyone have a Google account?</a:t>
            </a:r>
          </a:p>
          <a:p>
            <a:endParaRPr lang="en-US" baseline="0" dirty="0" smtClean="0"/>
          </a:p>
          <a:p>
            <a:r>
              <a:rPr lang="en-US" i="1" baseline="0" dirty="0" smtClean="0"/>
              <a:t>****If anyone does not have a Google account, ask them to make one now or come back to another instruction session with one made.</a:t>
            </a:r>
          </a:p>
          <a:p>
            <a:endParaRPr lang="en-US" i="1" baseline="0" dirty="0" smtClean="0"/>
          </a:p>
          <a:p>
            <a:r>
              <a:rPr lang="en-US" i="1" baseline="0" dirty="0" smtClean="0"/>
              <a:t>[[ All text that is italicized with four asterisks are notes for the instructor, and is </a:t>
            </a:r>
            <a:r>
              <a:rPr lang="en-US" b="1" i="1" baseline="0" dirty="0" smtClean="0"/>
              <a:t>not</a:t>
            </a:r>
            <a:r>
              <a:rPr lang="en-US" i="1" baseline="0" dirty="0" smtClean="0"/>
              <a:t> meant to be read aloud. All text in regular font is the script portion that is to be read aloud. This class is meant to be taught to learners who have access to a computer with Internet during the lesson (in a computer lab or a classroom with laptops). ]]</a:t>
            </a:r>
          </a:p>
        </p:txBody>
      </p:sp>
      <p:sp>
        <p:nvSpPr>
          <p:cNvPr id="4" name="Slide Number Placeholder 3"/>
          <p:cNvSpPr>
            <a:spLocks noGrp="1"/>
          </p:cNvSpPr>
          <p:nvPr>
            <p:ph type="sldNum" sz="quarter" idx="10"/>
          </p:nvPr>
        </p:nvSpPr>
        <p:spPr/>
        <p:txBody>
          <a:bodyPr/>
          <a:lstStyle/>
          <a:p>
            <a:fld id="{B8155E23-E65D-481B-8527-C1B24BF4A942}" type="slidenum">
              <a:rPr lang="en-US" smtClean="0"/>
              <a:pPr/>
              <a:t>1</a:t>
            </a:fld>
            <a:endParaRPr lang="en-US"/>
          </a:p>
        </p:txBody>
      </p:sp>
    </p:spTree>
    <p:extLst>
      <p:ext uri="{BB962C8B-B14F-4D97-AF65-F5344CB8AC3E}">
        <p14:creationId xmlns:p14="http://schemas.microsoft.com/office/powerpoint/2010/main" xmlns="" val="602314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“PARAGRAPH</a:t>
            </a:r>
            <a:r>
              <a:rPr lang="en-US" baseline="0" dirty="0" smtClean="0"/>
              <a:t> TEXT” is almost the exact same as “TEXT,” but allows the survey taker to submit a longer answer.</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10</a:t>
            </a:fld>
            <a:endParaRPr lang="en-US"/>
          </a:p>
        </p:txBody>
      </p:sp>
    </p:spTree>
    <p:extLst>
      <p:ext uri="{BB962C8B-B14F-4D97-AF65-F5344CB8AC3E}">
        <p14:creationId xmlns:p14="http://schemas.microsoft.com/office/powerpoint/2010/main" xmlns="" val="10162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 CHOICE” allows</a:t>
            </a:r>
            <a:r>
              <a:rPr lang="en-US" baseline="0" dirty="0" smtClean="0"/>
              <a:t> you to display multiple options as answers and the survey taker chooses one option. The “OTHER” function allows the survey taker to type in his/her own choice, if none are fitting to him/her. Under “ADVANCED SETTINGS” you can choose to shuffle the order of the options as they are displayed. The “GO TO PAGE BASED ON ANSWER” option can be used to send the survey taker to a specific page depending on the answers he/she selects.</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11</a:t>
            </a:fld>
            <a:endParaRPr lang="en-US"/>
          </a:p>
        </p:txBody>
      </p:sp>
    </p:spTree>
    <p:extLst>
      <p:ext uri="{BB962C8B-B14F-4D97-AF65-F5344CB8AC3E}">
        <p14:creationId xmlns:p14="http://schemas.microsoft.com/office/powerpoint/2010/main" xmlns="" val="425313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“CHECKBOXES</a:t>
            </a:r>
            <a:r>
              <a:rPr lang="en-US" baseline="0" dirty="0" smtClean="0"/>
              <a:t>” is the same as “MULTIPLE CHOICE” but allows the survey taker to select multiple options rather than just one. The “DATA VALIDATION” option at the end can be used to make sure that the survey taker selects a minimum number of options.</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12</a:t>
            </a:fld>
            <a:endParaRPr lang="en-US"/>
          </a:p>
        </p:txBody>
      </p:sp>
    </p:spTree>
    <p:extLst>
      <p:ext uri="{BB962C8B-B14F-4D97-AF65-F5344CB8AC3E}">
        <p14:creationId xmlns:p14="http://schemas.microsoft.com/office/powerpoint/2010/main" xmlns="" val="2426969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a:t>
            </a:r>
            <a:r>
              <a:rPr lang="en-US" baseline="0" dirty="0" smtClean="0"/>
              <a:t> basic type of questions is “CHOOSE FROM A LIST.” This type is similar to the “MULTIPLE CHOICE” and allows your survey taker to select one option from a drop down list of options.</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13</a:t>
            </a:fld>
            <a:endParaRPr lang="en-US"/>
          </a:p>
        </p:txBody>
      </p:sp>
    </p:spTree>
    <p:extLst>
      <p:ext uri="{BB962C8B-B14F-4D97-AF65-F5344CB8AC3E}">
        <p14:creationId xmlns:p14="http://schemas.microsoft.com/office/powerpoint/2010/main" xmlns="" val="3458481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advanced type of question</a:t>
            </a:r>
            <a:r>
              <a:rPr lang="en-US" baseline="0" dirty="0" smtClean="0"/>
              <a:t> is “SCALE.” “SCALE” allows the survey taker to select a number from a range, such as a Likert scale. You can change the range of the scale and add in a label for the beginning and the end, such as ‘lowest’ to ‘highest.’</a:t>
            </a:r>
          </a:p>
          <a:p>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14</a:t>
            </a:fld>
            <a:endParaRPr lang="en-US"/>
          </a:p>
        </p:txBody>
      </p:sp>
    </p:spTree>
    <p:extLst>
      <p:ext uri="{BB962C8B-B14F-4D97-AF65-F5344CB8AC3E}">
        <p14:creationId xmlns:p14="http://schemas.microsoft.com/office/powerpoint/2010/main" xmlns="" val="2708580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type of advanced question</a:t>
            </a:r>
            <a:r>
              <a:rPr lang="en-US" baseline="0" dirty="0" smtClean="0"/>
              <a:t>s is “GRID.” This type displays the answers in a grid format so that there are corresponding row labels and column labels that the survey taker can choose from. The “ADVANCED SETTINGS” section allows you to limit the type of responses you can get or to shuffle the rows that they survey takers see.</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15</a:t>
            </a:fld>
            <a:endParaRPr lang="en-US"/>
          </a:p>
        </p:txBody>
      </p:sp>
    </p:spTree>
    <p:extLst>
      <p:ext uri="{BB962C8B-B14F-4D97-AF65-F5344CB8AC3E}">
        <p14:creationId xmlns:p14="http://schemas.microsoft.com/office/powerpoint/2010/main" xmlns="" val="1433998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“DATE” allows your survey taker to add</a:t>
            </a:r>
            <a:r>
              <a:rPr lang="en-US" baseline="0" dirty="0" smtClean="0"/>
              <a:t> in a day as his/her answer. The survey will include the year by default, but you can make the year optional. Also, you can allow your survey taker to add in a time as well by checking the “INCLUDE TIME” box.</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16</a:t>
            </a:fld>
            <a:endParaRPr lang="en-US"/>
          </a:p>
        </p:txBody>
      </p:sp>
    </p:spTree>
    <p:extLst>
      <p:ext uri="{BB962C8B-B14F-4D97-AF65-F5344CB8AC3E}">
        <p14:creationId xmlns:p14="http://schemas.microsoft.com/office/powerpoint/2010/main" xmlns="" val="1872512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last</a:t>
            </a:r>
            <a:r>
              <a:rPr lang="en-US" baseline="0" dirty="0" smtClean="0"/>
              <a:t> type of question you can use on Google Forms is “TIME.” “TIME” allows your survey taker to respond to your question with a time. If you check the “DURATION” box, the answer format changes to “HOURS/MINUTES/SECONDS” so that they can enter a duration of time instead.</a:t>
            </a:r>
          </a:p>
          <a:p>
            <a:endParaRPr lang="en-US" baseline="0" dirty="0" smtClean="0"/>
          </a:p>
          <a:p>
            <a:r>
              <a:rPr lang="en-US" baseline="0" dirty="0" smtClean="0"/>
              <a:t>Does anyone have any questions about the types of survey questions?</a:t>
            </a:r>
          </a:p>
          <a:p>
            <a:endParaRPr lang="en-US" baseline="0" dirty="0" smtClean="0"/>
          </a:p>
          <a:p>
            <a:r>
              <a:rPr lang="en-US" i="1" baseline="0" dirty="0" smtClean="0"/>
              <a:t>****Answer questions, if any.</a:t>
            </a:r>
          </a:p>
          <a:p>
            <a:endParaRPr lang="en-US" baseline="0" dirty="0" smtClean="0"/>
          </a:p>
          <a:p>
            <a:r>
              <a:rPr lang="en-US" baseline="0" dirty="0" smtClean="0"/>
              <a:t>Take the time now to create at least one question of each type. </a:t>
            </a:r>
          </a:p>
          <a:p>
            <a:endParaRPr lang="en-US" baseline="0" dirty="0" smtClean="0"/>
          </a:p>
          <a:p>
            <a:r>
              <a:rPr lang="en-US" i="1" baseline="0" dirty="0" smtClean="0"/>
              <a:t>****Give your learners about 10-20 minutes to create a question of each type. Walk around the room and check on your learners and help those who are having difficulty as necessary.</a:t>
            </a:r>
          </a:p>
        </p:txBody>
      </p:sp>
      <p:sp>
        <p:nvSpPr>
          <p:cNvPr id="4" name="Slide Number Placeholder 3"/>
          <p:cNvSpPr>
            <a:spLocks noGrp="1"/>
          </p:cNvSpPr>
          <p:nvPr>
            <p:ph type="sldNum" sz="quarter" idx="10"/>
          </p:nvPr>
        </p:nvSpPr>
        <p:spPr/>
        <p:txBody>
          <a:bodyPr/>
          <a:lstStyle/>
          <a:p>
            <a:fld id="{B8155E23-E65D-481B-8527-C1B24BF4A942}" type="slidenum">
              <a:rPr lang="en-US" smtClean="0"/>
              <a:pPr/>
              <a:t>17</a:t>
            </a:fld>
            <a:endParaRPr lang="en-US"/>
          </a:p>
        </p:txBody>
      </p:sp>
    </p:spTree>
    <p:extLst>
      <p:ext uri="{BB962C8B-B14F-4D97-AF65-F5344CB8AC3E}">
        <p14:creationId xmlns:p14="http://schemas.microsoft.com/office/powerpoint/2010/main" xmlns="" val="3105670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a:t>
            </a:r>
            <a:r>
              <a:rPr lang="en-US" baseline="0" dirty="0" smtClean="0"/>
              <a:t> are done creating all the questions in your survey, you will finally get to the last box, “CONFIRMATION PAGE.” In the box, you can type in a custom completion message and you can select these options. The first one is checked by default and allows the survey taker to take the survey over again. The second one is the option to share the results with those who take your survey. Finally, the last option allows your survey taker to go back and change his/her answers, even after they have been submitted. You can change these now.</a:t>
            </a:r>
          </a:p>
          <a:p>
            <a:endParaRPr lang="en-US" baseline="0" dirty="0" smtClean="0"/>
          </a:p>
          <a:p>
            <a:r>
              <a:rPr lang="en-US" i="1" baseline="0" dirty="0" smtClean="0"/>
              <a:t>****Give your learners a few minutes to come up with a confirmation message and check their options as necessary. Walk around and confirm understanding and help those who need it.</a:t>
            </a:r>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18</a:t>
            </a:fld>
            <a:endParaRPr lang="en-US"/>
          </a:p>
        </p:txBody>
      </p:sp>
    </p:spTree>
    <p:extLst>
      <p:ext uri="{BB962C8B-B14F-4D97-AF65-F5344CB8AC3E}">
        <p14:creationId xmlns:p14="http://schemas.microsoft.com/office/powerpoint/2010/main" xmlns="" val="4272643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your survey is completely done, you can share the survey link to whomever you want. Clicking the blue “SEND FORM” button at the top right of the page opens up this pop-up box where you can find the link to your survey. The “SHORT URL” option gives you a very short link that can be used for simpler sharing. You can also share the survey through popular social media like Google+, Facebook, and Twitter. You can also directly email the link by typing their emails in the box. </a:t>
            </a:r>
          </a:p>
          <a:p>
            <a:endParaRPr lang="en-US" baseline="0" dirty="0" smtClean="0"/>
          </a:p>
          <a:p>
            <a:r>
              <a:rPr lang="en-US" baseline="0" dirty="0" smtClean="0"/>
              <a:t>Does anyone have any questions about sharing?</a:t>
            </a:r>
          </a:p>
          <a:p>
            <a:endParaRPr lang="en-US" baseline="0" dirty="0" smtClean="0"/>
          </a:p>
          <a:p>
            <a:r>
              <a:rPr lang="en-US" i="1" baseline="0" dirty="0" smtClean="0"/>
              <a:t>****Answer questions, if any.</a:t>
            </a:r>
          </a:p>
          <a:p>
            <a:endParaRPr lang="en-US" baseline="0" dirty="0" smtClean="0"/>
          </a:p>
          <a:p>
            <a:r>
              <a:rPr lang="en-US" baseline="0" dirty="0" smtClean="0"/>
              <a:t>At this time, share the form you have created with the person next to you, and take your neighbor’s survey.</a:t>
            </a:r>
          </a:p>
          <a:p>
            <a:endParaRPr lang="en-US" baseline="0" dirty="0" smtClean="0"/>
          </a:p>
          <a:p>
            <a:r>
              <a:rPr lang="en-US" i="1" baseline="0" dirty="0" smtClean="0"/>
              <a:t>****Give your learners 5-10 minutes to share their surveys with their neighbors and take their neighbors’ surveys.</a:t>
            </a:r>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19</a:t>
            </a:fld>
            <a:endParaRPr lang="en-US"/>
          </a:p>
        </p:txBody>
      </p:sp>
    </p:spTree>
    <p:extLst>
      <p:ext uri="{BB962C8B-B14F-4D97-AF65-F5344CB8AC3E}">
        <p14:creationId xmlns:p14="http://schemas.microsoft.com/office/powerpoint/2010/main" xmlns="" val="242155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the end of today’s class, you will be able to create or edit surveys on Google, distribute the link to your surveys, and also access the data that you collect through your survey on Google. Does anyone have any questions?</a:t>
            </a:r>
          </a:p>
          <a:p>
            <a:endParaRPr lang="en-US" baseline="0" dirty="0" smtClean="0"/>
          </a:p>
          <a:p>
            <a:r>
              <a:rPr lang="en-US" i="1" baseline="0" dirty="0" smtClean="0"/>
              <a:t>****Answer questions as necessary.</a:t>
            </a:r>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2</a:t>
            </a:fld>
            <a:endParaRPr lang="en-US"/>
          </a:p>
        </p:txBody>
      </p:sp>
    </p:spTree>
    <p:extLst>
      <p:ext uri="{BB962C8B-B14F-4D97-AF65-F5344CB8AC3E}">
        <p14:creationId xmlns:p14="http://schemas.microsoft.com/office/powerpoint/2010/main" xmlns="" val="2709486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Clicking</a:t>
            </a:r>
            <a:r>
              <a:rPr lang="en-US" baseline="0" dirty="0" smtClean="0"/>
              <a:t> the “VIEW RESPONSES” at the top of the page will open up this pop-up. The responses you get through your surveys are automatically kept by Google, but you have to link a new spreadsheet to your survey. This box will name your linked spreadsheet and will be available to open from your main Google Drive page. Clicking “SAVE” will open your new spreadsheet. Name your spreadsheet now. </a:t>
            </a:r>
          </a:p>
          <a:p>
            <a:endParaRPr lang="en-US" baseline="0" dirty="0" smtClean="0"/>
          </a:p>
          <a:p>
            <a:r>
              <a:rPr lang="en-US" i="1" baseline="0" dirty="0" smtClean="0"/>
              <a:t>****Give your learners a few minutes to name their spreadsheets. Walk around and check on them, helping those who need it.</a:t>
            </a:r>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20</a:t>
            </a:fld>
            <a:endParaRPr lang="en-US"/>
          </a:p>
        </p:txBody>
      </p:sp>
    </p:spTree>
    <p:extLst>
      <p:ext uri="{BB962C8B-B14F-4D97-AF65-F5344CB8AC3E}">
        <p14:creationId xmlns:p14="http://schemas.microsoft.com/office/powerpoint/2010/main" xmlns="" val="1913790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Clicking “FILE”</a:t>
            </a:r>
            <a:r>
              <a:rPr lang="en-US" baseline="0" dirty="0" smtClean="0"/>
              <a:t> on top and going down to “DOWNLOAD AS” will allow you to save the responses as a single file. You can choose from multiple different types of files, the most common being Excel and PDF. Save your neighbor’s response to your survey as a PDF file and save it to the desktop now.</a:t>
            </a:r>
          </a:p>
          <a:p>
            <a:endParaRPr lang="en-US" baseline="0" dirty="0" smtClean="0"/>
          </a:p>
          <a:p>
            <a:r>
              <a:rPr lang="en-US" i="1" baseline="0" dirty="0" smtClean="0"/>
              <a:t>****Give your learners a few minutes to save the file as a PDF. </a:t>
            </a:r>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21</a:t>
            </a:fld>
            <a:endParaRPr lang="en-US"/>
          </a:p>
        </p:txBody>
      </p:sp>
    </p:spTree>
    <p:extLst>
      <p:ext uri="{BB962C8B-B14F-4D97-AF65-F5344CB8AC3E}">
        <p14:creationId xmlns:p14="http://schemas.microsoft.com/office/powerpoint/2010/main" xmlns="" val="24075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want to see your responses in a visual way, a cool function that Google has is the “SHOW SUMMARY OF RESPONSES” function under the “FORM” tab. This will open up a new window with graphs and other ways to interpret the data.</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22</a:t>
            </a:fld>
            <a:endParaRPr lang="en-US"/>
          </a:p>
        </p:txBody>
      </p:sp>
    </p:spTree>
    <p:extLst>
      <p:ext uri="{BB962C8B-B14F-4D97-AF65-F5344CB8AC3E}">
        <p14:creationId xmlns:p14="http://schemas.microsoft.com/office/powerpoint/2010/main" xmlns="" val="2878095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anyone</a:t>
            </a:r>
            <a:r>
              <a:rPr lang="en-US" baseline="0" dirty="0" smtClean="0"/>
              <a:t> have any questions about anything we learned today?</a:t>
            </a:r>
          </a:p>
          <a:p>
            <a:endParaRPr lang="en-US" baseline="0" dirty="0" smtClean="0"/>
          </a:p>
          <a:p>
            <a:r>
              <a:rPr lang="en-US" i="1" baseline="0" dirty="0" smtClean="0"/>
              <a:t>****Answer questions as necessary</a:t>
            </a:r>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23</a:t>
            </a:fld>
            <a:endParaRPr lang="en-US"/>
          </a:p>
        </p:txBody>
      </p:sp>
    </p:spTree>
    <p:extLst>
      <p:ext uri="{BB962C8B-B14F-4D97-AF65-F5344CB8AC3E}">
        <p14:creationId xmlns:p14="http://schemas.microsoft.com/office/powerpoint/2010/main" xmlns="" val="17178119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email your</a:t>
            </a:r>
            <a:r>
              <a:rPr lang="en-US" baseline="0" dirty="0" smtClean="0"/>
              <a:t> survey link and the PDF of your neighbor’s responses to my email </a:t>
            </a:r>
            <a:r>
              <a:rPr lang="en-US" baseline="0" dirty="0" smtClean="0"/>
              <a:t>address.</a:t>
            </a:r>
            <a:endParaRPr lang="en-US" baseline="0" dirty="0" smtClean="0"/>
          </a:p>
          <a:p>
            <a:r>
              <a:rPr lang="en-US" baseline="0" dirty="0" smtClean="0"/>
              <a:t>Once you have sent me the email with everything attached, you are free to leave. Thank you for your time!</a:t>
            </a:r>
          </a:p>
          <a:p>
            <a:endParaRPr lang="en-US" baseline="0" dirty="0" smtClean="0"/>
          </a:p>
          <a:p>
            <a:r>
              <a:rPr lang="en-US" i="1" baseline="0" dirty="0" smtClean="0"/>
              <a:t>****Give your learners time to send you the requested items and allow them to leave when they are </a:t>
            </a:r>
            <a:r>
              <a:rPr lang="en-US" i="1" baseline="0" smtClean="0"/>
              <a:t>done</a:t>
            </a:r>
            <a:r>
              <a:rPr lang="en-US" i="1" baseline="0" smtClean="0"/>
              <a:t>.</a:t>
            </a:r>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24</a:t>
            </a:fld>
            <a:endParaRPr lang="en-US"/>
          </a:p>
        </p:txBody>
      </p:sp>
    </p:spTree>
    <p:extLst>
      <p:ext uri="{BB962C8B-B14F-4D97-AF65-F5344CB8AC3E}">
        <p14:creationId xmlns:p14="http://schemas.microsoft.com/office/powerpoint/2010/main" xmlns="" val="7759681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25</a:t>
            </a:fld>
            <a:endParaRPr lang="en-US"/>
          </a:p>
        </p:txBody>
      </p:sp>
    </p:spTree>
    <p:extLst>
      <p:ext uri="{BB962C8B-B14F-4D97-AF65-F5344CB8AC3E}">
        <p14:creationId xmlns:p14="http://schemas.microsoft.com/office/powerpoint/2010/main" xmlns="" val="3910168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smtClean="0"/>
              <a:t>Raise your hand if you have ever received a JMU Informational Email that was a survey that they wanted you to complete? As annoying as these emails can sometimes get, online surveys are one of the quickest and cheapest ways to gather large amounts of data in a relatively fast period. It is much easier to email out a survey to 20,000 students than to interview each of them individually. Google Forms is an easy way to create a survey that can be distributed to any number of people.</a:t>
            </a:r>
          </a:p>
          <a:p>
            <a:endParaRPr lang="en-US" i="0" baseline="0" dirty="0" smtClean="0"/>
          </a:p>
          <a:p>
            <a:r>
              <a:rPr lang="en-US" i="0" baseline="0" dirty="0" smtClean="0"/>
              <a:t>We are going to learn how to create a survey now on Google.</a:t>
            </a:r>
          </a:p>
        </p:txBody>
      </p:sp>
      <p:sp>
        <p:nvSpPr>
          <p:cNvPr id="4" name="Slide Number Placeholder 3"/>
          <p:cNvSpPr>
            <a:spLocks noGrp="1"/>
          </p:cNvSpPr>
          <p:nvPr>
            <p:ph type="sldNum" sz="quarter" idx="10"/>
          </p:nvPr>
        </p:nvSpPr>
        <p:spPr/>
        <p:txBody>
          <a:bodyPr/>
          <a:lstStyle/>
          <a:p>
            <a:fld id="{B8155E23-E65D-481B-8527-C1B24BF4A942}" type="slidenum">
              <a:rPr lang="en-US" smtClean="0"/>
              <a:pPr/>
              <a:t>3</a:t>
            </a:fld>
            <a:endParaRPr lang="en-US"/>
          </a:p>
        </p:txBody>
      </p:sp>
    </p:spTree>
    <p:extLst>
      <p:ext uri="{BB962C8B-B14F-4D97-AF65-F5344CB8AC3E}">
        <p14:creationId xmlns:p14="http://schemas.microsoft.com/office/powerpoint/2010/main" xmlns="" val="3440705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first need to log</a:t>
            </a:r>
            <a:r>
              <a:rPr lang="en-US" baseline="0" dirty="0" smtClean="0"/>
              <a:t> into Google’s </a:t>
            </a:r>
            <a:r>
              <a:rPr lang="en-US" baseline="0" dirty="0" smtClean="0"/>
              <a:t>Drive</a:t>
            </a:r>
            <a:r>
              <a:rPr lang="en-US" baseline="0" dirty="0" smtClean="0"/>
              <a:t>. To do this, go to www.drive.google.com and log in with your ID and password. </a:t>
            </a:r>
          </a:p>
          <a:p>
            <a:r>
              <a:rPr lang="en-US" baseline="0" dirty="0" smtClean="0"/>
              <a:t>When logged in, click the orange “CREATE” button on the top left hand corner. A drop down menu will open up and you should click the green “FORM” option. If you already had a form created, it will be listed on the Drive page when you log in. If you click open the form, you will be able to edit it. Take this time now to log in and create a new form.</a:t>
            </a:r>
          </a:p>
          <a:p>
            <a:endParaRPr lang="en-US" baseline="0" dirty="0" smtClean="0"/>
          </a:p>
          <a:p>
            <a:r>
              <a:rPr lang="en-US" baseline="0" dirty="0" smtClean="0"/>
              <a:t>****</a:t>
            </a:r>
            <a:r>
              <a:rPr lang="en-US" i="1" baseline="0" dirty="0" smtClean="0"/>
              <a:t>At this point, the instructor could share his/her computer screen on the projector and actually demonstrate this, rather than using the PPT. Whether you demonstrate it live or use the PowerPoint is up to you, but allow the students to follow along on their own computers.</a:t>
            </a:r>
            <a:endParaRPr lang="en-US" baseline="0" dirty="0" smtClean="0"/>
          </a:p>
        </p:txBody>
      </p:sp>
      <p:sp>
        <p:nvSpPr>
          <p:cNvPr id="4" name="Slide Number Placeholder 3"/>
          <p:cNvSpPr>
            <a:spLocks noGrp="1"/>
          </p:cNvSpPr>
          <p:nvPr>
            <p:ph type="sldNum" sz="quarter" idx="10"/>
          </p:nvPr>
        </p:nvSpPr>
        <p:spPr/>
        <p:txBody>
          <a:bodyPr/>
          <a:lstStyle/>
          <a:p>
            <a:fld id="{B8155E23-E65D-481B-8527-C1B24BF4A942}" type="slidenum">
              <a:rPr lang="en-US" smtClean="0"/>
              <a:pPr/>
              <a:t>4</a:t>
            </a:fld>
            <a:endParaRPr lang="en-US"/>
          </a:p>
        </p:txBody>
      </p:sp>
    </p:spTree>
    <p:extLst>
      <p:ext uri="{BB962C8B-B14F-4D97-AF65-F5344CB8AC3E}">
        <p14:creationId xmlns:p14="http://schemas.microsoft.com/office/powerpoint/2010/main" xmlns="" val="35482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what the top of the brand</a:t>
            </a:r>
            <a:r>
              <a:rPr lang="en-US" baseline="0" dirty="0" smtClean="0"/>
              <a:t> new survey will look like. </a:t>
            </a:r>
            <a:r>
              <a:rPr lang="en-US" dirty="0" smtClean="0"/>
              <a:t>The “Untitled</a:t>
            </a:r>
            <a:r>
              <a:rPr lang="en-US" baseline="0" dirty="0" smtClean="0"/>
              <a:t> form” is the default name of the survey. This is a name of the survey for you, not the people who will be taking your survey. Consider naming this portion something that will help you remember the </a:t>
            </a:r>
          </a:p>
          <a:p>
            <a:r>
              <a:rPr lang="en-US" baseline="0" dirty="0" smtClean="0"/>
              <a:t>purpose of the survey. Take the time now to rename your surveys. </a:t>
            </a:r>
          </a:p>
          <a:p>
            <a:endParaRPr lang="en-US" baseline="0" dirty="0" smtClean="0"/>
          </a:p>
          <a:p>
            <a:r>
              <a:rPr lang="en-US" i="1" baseline="0" dirty="0" smtClean="0"/>
              <a:t>****Give your learners a few minutes to rename their surveys. Walk around at this time to make sure that everyone can do it, and help learners who are having difficulty as necessary.</a:t>
            </a:r>
          </a:p>
          <a:p>
            <a:endParaRPr lang="en-US" baseline="0" dirty="0" smtClean="0"/>
          </a:p>
          <a:p>
            <a:r>
              <a:rPr lang="en-US" baseline="0" dirty="0" smtClean="0"/>
              <a:t>The File/Edit/View/Insert/Responses/Tools/Help tabs have functions that may be needed later. You can take some time now to see what functions are available under each tab.</a:t>
            </a:r>
          </a:p>
          <a:p>
            <a:endParaRPr lang="en-US" baseline="0" dirty="0" smtClean="0"/>
          </a:p>
          <a:p>
            <a:r>
              <a:rPr lang="en-US" i="1" baseline="0" dirty="0" smtClean="0"/>
              <a:t>****Give your learners a few minutes to look through the tabs and their functions.</a:t>
            </a:r>
          </a:p>
          <a:p>
            <a:endParaRPr lang="en-US" i="1" baseline="0" dirty="0" smtClean="0"/>
          </a:p>
          <a:p>
            <a:r>
              <a:rPr lang="en-US" i="0" baseline="0" dirty="0" smtClean="0"/>
              <a:t>The two arrows are “UNDO” and “REDO,” respectively, and they undo or redo the last change you made to the document. </a:t>
            </a:r>
          </a:p>
          <a:p>
            <a:r>
              <a:rPr lang="en-US" i="0" baseline="0" dirty="0" smtClean="0"/>
              <a:t>The survey should be in “EDIT QUESTIONS” mode by default, but clicking the “CHANGE THEME” button allows you to change the visual theme of the survey, or create your own. Take the time to go to this page and select another theme for your survey.</a:t>
            </a:r>
          </a:p>
          <a:p>
            <a:endParaRPr lang="en-US" i="0" baseline="0" dirty="0" smtClean="0"/>
          </a:p>
          <a:p>
            <a:r>
              <a:rPr lang="en-US" i="1" baseline="0" dirty="0" smtClean="0"/>
              <a:t>****Give your learners a few minutes to change the theme on their surveys. Walk around at this time to make sure that everyone can do it, and help learners who are having difficulty as necessary.</a:t>
            </a:r>
          </a:p>
          <a:p>
            <a:endParaRPr lang="en-US" i="1" baseline="0" dirty="0" smtClean="0"/>
          </a:p>
          <a:p>
            <a:r>
              <a:rPr lang="en-US" i="1" baseline="0" dirty="0" smtClean="0"/>
              <a:t>The “VIEW RESPONSES” button allows you to access the data you collect and the “VIEW LIVE FORM” button allows you to see the form as others would when they open up the link to it.</a:t>
            </a:r>
          </a:p>
        </p:txBody>
      </p:sp>
      <p:sp>
        <p:nvSpPr>
          <p:cNvPr id="4" name="Slide Number Placeholder 3"/>
          <p:cNvSpPr>
            <a:spLocks noGrp="1"/>
          </p:cNvSpPr>
          <p:nvPr>
            <p:ph type="sldNum" sz="quarter" idx="10"/>
          </p:nvPr>
        </p:nvSpPr>
        <p:spPr/>
        <p:txBody>
          <a:bodyPr/>
          <a:lstStyle/>
          <a:p>
            <a:fld id="{B8155E23-E65D-481B-8527-C1B24BF4A942}" type="slidenum">
              <a:rPr lang="en-US" smtClean="0"/>
              <a:pPr/>
              <a:t>5</a:t>
            </a:fld>
            <a:endParaRPr lang="en-US"/>
          </a:p>
        </p:txBody>
      </p:sp>
    </p:spTree>
    <p:extLst>
      <p:ext uri="{BB962C8B-B14F-4D97-AF65-F5344CB8AC3E}">
        <p14:creationId xmlns:p14="http://schemas.microsoft.com/office/powerpoint/2010/main" xmlns="" val="3931296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a:t>
            </a:r>
            <a:r>
              <a:rPr lang="en-US" baseline="0" dirty="0" smtClean="0"/>
              <a:t> box of options in the survey will have these three settings. The first one allows the survey takers to see the progress bar as they take the survey. The second setting will only allow the survey takers to take the survey just one time. The last setting gives you the option of shuffling the order of the questions as they appear.</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6</a:t>
            </a:fld>
            <a:endParaRPr lang="en-US"/>
          </a:p>
        </p:txBody>
      </p:sp>
    </p:spTree>
    <p:extLst>
      <p:ext uri="{BB962C8B-B14F-4D97-AF65-F5344CB8AC3E}">
        <p14:creationId xmlns:p14="http://schemas.microsoft.com/office/powerpoint/2010/main" xmlns="" val="261603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top</a:t>
            </a:r>
            <a:r>
              <a:rPr lang="en-US" baseline="0" dirty="0" smtClean="0"/>
              <a:t> of the next box has the page number on the top left corner. It tells you the total number of pages your survey has and the page number that the box is on.</a:t>
            </a:r>
          </a:p>
          <a:p>
            <a:r>
              <a:rPr lang="en-US" baseline="0" dirty="0" smtClean="0"/>
              <a:t>“UNTITLED FORM” is the default name of the survey that is visible to everyone. In the “FORM DESCRIPTION” you can add in instructions or other information about the survey that may be important. Take the time now to rename your survey and to add in a description.</a:t>
            </a:r>
          </a:p>
          <a:p>
            <a:endParaRPr lang="en-US" baseline="0" dirty="0" smtClean="0"/>
          </a:p>
          <a:p>
            <a:r>
              <a:rPr lang="en-US" i="1" baseline="0" dirty="0" smtClean="0"/>
              <a:t>****Give your learners a few minutes to rename their surveys and type in a description. Walk around at this time to make sure that everyone can do it, and help learners who are having difficulty as necessary.</a:t>
            </a:r>
          </a:p>
          <a:p>
            <a:endParaRPr lang="en-US" i="1" baseline="0" dirty="0" smtClean="0"/>
          </a:p>
          <a:p>
            <a:r>
              <a:rPr lang="en-US" i="0" baseline="0" dirty="0" smtClean="0"/>
              <a:t>When you are done with the question, the “ADD ITEM” drop down menu allows you to create a new question by selecting the type of question you want to ask or add in a “LAYOUT” option, such as a “SECTION HEADER,” “PAGE BREAK,” IMAGE,” or “VIDEO.”</a:t>
            </a:r>
          </a:p>
        </p:txBody>
      </p:sp>
      <p:sp>
        <p:nvSpPr>
          <p:cNvPr id="4" name="Slide Number Placeholder 3"/>
          <p:cNvSpPr>
            <a:spLocks noGrp="1"/>
          </p:cNvSpPr>
          <p:nvPr>
            <p:ph type="sldNum" sz="quarter" idx="10"/>
          </p:nvPr>
        </p:nvSpPr>
        <p:spPr/>
        <p:txBody>
          <a:bodyPr/>
          <a:lstStyle/>
          <a:p>
            <a:fld id="{B8155E23-E65D-481B-8527-C1B24BF4A942}" type="slidenum">
              <a:rPr lang="en-US" smtClean="0"/>
              <a:pPr/>
              <a:t>7</a:t>
            </a:fld>
            <a:endParaRPr lang="en-US"/>
          </a:p>
        </p:txBody>
      </p:sp>
    </p:spTree>
    <p:extLst>
      <p:ext uri="{BB962C8B-B14F-4D97-AF65-F5344CB8AC3E}">
        <p14:creationId xmlns:p14="http://schemas.microsoft.com/office/powerpoint/2010/main" xmlns="" val="729949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a:t>
            </a:r>
            <a:r>
              <a:rPr lang="en-US" baseline="0" dirty="0" smtClean="0"/>
              <a:t> categories of questions on Google: BASIC and ADVANCED.</a:t>
            </a:r>
          </a:p>
          <a:p>
            <a:r>
              <a:rPr lang="en-US" baseline="0" dirty="0" smtClean="0"/>
              <a:t>The basic types are TEXT, PARAGRAPH TEXT, MULTIPLE CHOICE, CHECKBOXES, and CHOOSE FROM A LIST.</a:t>
            </a:r>
          </a:p>
          <a:p>
            <a:r>
              <a:rPr lang="en-US" baseline="0" dirty="0" smtClean="0"/>
              <a:t>The advanced types are SCALE, GRID, DATE, and TIME</a:t>
            </a:r>
            <a:r>
              <a:rPr lang="en-US" baseline="0" dirty="0" smtClean="0"/>
              <a:t>.</a:t>
            </a:r>
          </a:p>
          <a:p>
            <a:endParaRPr lang="en-US" baseline="0" dirty="0" smtClean="0"/>
          </a:p>
          <a:p>
            <a:r>
              <a:rPr lang="en-US" baseline="0" dirty="0" smtClean="0"/>
              <a:t>SCALE takes a range of numbers as an answer.</a:t>
            </a:r>
          </a:p>
          <a:p>
            <a:r>
              <a:rPr lang="en-US" baseline="0" dirty="0" smtClean="0"/>
              <a:t>GRID allows the survey maker to create a matrix of answers.</a:t>
            </a:r>
          </a:p>
          <a:p>
            <a:r>
              <a:rPr lang="en-US" baseline="0" dirty="0" smtClean="0"/>
              <a:t>DATE and TIME takes a measurement of time.</a:t>
            </a:r>
          </a:p>
        </p:txBody>
      </p:sp>
      <p:sp>
        <p:nvSpPr>
          <p:cNvPr id="4" name="Slide Number Placeholder 3"/>
          <p:cNvSpPr>
            <a:spLocks noGrp="1"/>
          </p:cNvSpPr>
          <p:nvPr>
            <p:ph type="sldNum" sz="quarter" idx="10"/>
          </p:nvPr>
        </p:nvSpPr>
        <p:spPr/>
        <p:txBody>
          <a:bodyPr/>
          <a:lstStyle/>
          <a:p>
            <a:fld id="{B8155E23-E65D-481B-8527-C1B24BF4A942}" type="slidenum">
              <a:rPr lang="en-US" smtClean="0"/>
              <a:pPr/>
              <a:t>8</a:t>
            </a:fld>
            <a:endParaRPr lang="en-US"/>
          </a:p>
        </p:txBody>
      </p:sp>
    </p:spTree>
    <p:extLst>
      <p:ext uri="{BB962C8B-B14F-4D97-AF65-F5344CB8AC3E}">
        <p14:creationId xmlns:p14="http://schemas.microsoft.com/office/powerpoint/2010/main" xmlns="" val="875759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“QUESTION TITLE” box is where you type in your question. The “HELP TEXT” can be used to add in a notation or something that will survey takers answer your question or other information that may be necessary or useful. The three buttons on the right are “EDIT,” “DUPLICATE,” and “DELETE,” respectively. The “REQUIRED QUESTION” checkbox does not allow the survey taker to skip that question when they submit the survey. You can mark as many questions as required as necessary.</a:t>
            </a:r>
            <a:endParaRPr lang="en-US" dirty="0" smtClean="0"/>
          </a:p>
          <a:p>
            <a:endParaRPr lang="en-US" dirty="0" smtClean="0"/>
          </a:p>
          <a:p>
            <a:r>
              <a:rPr lang="en-US" dirty="0" smtClean="0"/>
              <a:t>“TEXT” is a</a:t>
            </a:r>
            <a:r>
              <a:rPr lang="en-US" baseline="0" dirty="0" smtClean="0"/>
              <a:t> type of question where the survey taker simply types in a short answer to your question.</a:t>
            </a:r>
            <a:endParaRPr lang="en-US" dirty="0"/>
          </a:p>
        </p:txBody>
      </p:sp>
      <p:sp>
        <p:nvSpPr>
          <p:cNvPr id="4" name="Slide Number Placeholder 3"/>
          <p:cNvSpPr>
            <a:spLocks noGrp="1"/>
          </p:cNvSpPr>
          <p:nvPr>
            <p:ph type="sldNum" sz="quarter" idx="10"/>
          </p:nvPr>
        </p:nvSpPr>
        <p:spPr/>
        <p:txBody>
          <a:bodyPr/>
          <a:lstStyle/>
          <a:p>
            <a:fld id="{B8155E23-E65D-481B-8527-C1B24BF4A942}" type="slidenum">
              <a:rPr lang="en-US" smtClean="0"/>
              <a:pPr/>
              <a:t>9</a:t>
            </a:fld>
            <a:endParaRPr lang="en-US"/>
          </a:p>
        </p:txBody>
      </p:sp>
    </p:spTree>
    <p:extLst>
      <p:ext uri="{BB962C8B-B14F-4D97-AF65-F5344CB8AC3E}">
        <p14:creationId xmlns:p14="http://schemas.microsoft.com/office/powerpoint/2010/main" xmlns="" val="8569012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10/26/2014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dirty="0" smtClean="0"/>
              <a:t>Creating a form on Google's </a:t>
            </a:r>
            <a:r>
              <a:rPr lang="en-US" sz="5400" dirty="0" smtClean="0"/>
              <a:t>drive</a:t>
            </a:r>
            <a:endParaRPr lang="en-US" sz="5400" dirty="0"/>
          </a:p>
        </p:txBody>
      </p:sp>
      <p:sp>
        <p:nvSpPr>
          <p:cNvPr id="3" name="Subtitle 2"/>
          <p:cNvSpPr>
            <a:spLocks noGrp="1"/>
          </p:cNvSpPr>
          <p:nvPr>
            <p:ph type="subTitle" idx="1"/>
          </p:nvPr>
        </p:nvSpPr>
        <p:spPr/>
        <p:txBody>
          <a:bodyPr>
            <a:normAutofit/>
          </a:bodyPr>
          <a:lstStyle/>
          <a:p>
            <a:r>
              <a:rPr lang="en-US" sz="2000" dirty="0"/>
              <a:t>i</a:t>
            </a:r>
            <a:r>
              <a:rPr lang="en-US" sz="2000" dirty="0" smtClean="0"/>
              <a:t>nstructional </a:t>
            </a:r>
            <a:r>
              <a:rPr lang="en-US" sz="2000" dirty="0"/>
              <a:t>p</a:t>
            </a:r>
            <a:r>
              <a:rPr lang="en-US" sz="2000" dirty="0" smtClean="0"/>
              <a:t>resentation by </a:t>
            </a:r>
            <a:r>
              <a:rPr lang="en-US" sz="2000" dirty="0"/>
              <a:t>y</a:t>
            </a:r>
            <a:r>
              <a:rPr lang="en-US" sz="2000" dirty="0" smtClean="0"/>
              <a:t>oanna </a:t>
            </a:r>
            <a:r>
              <a:rPr lang="en-US" sz="2000" dirty="0"/>
              <a:t>y</a:t>
            </a:r>
            <a:r>
              <a:rPr lang="en-US" sz="2000" dirty="0" smtClean="0"/>
              <a:t>oon</a:t>
            </a:r>
            <a:endParaRPr lang="en-US" sz="2000" dirty="0"/>
          </a:p>
        </p:txBody>
      </p:sp>
    </p:spTree>
    <p:extLst>
      <p:ext uri="{BB962C8B-B14F-4D97-AF65-F5344CB8AC3E}">
        <p14:creationId xmlns:p14="http://schemas.microsoft.com/office/powerpoint/2010/main" xmlns="" val="2617136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Basic – Paragraph Text</a:t>
            </a:r>
            <a:endParaRPr lang="en-US" sz="4400" dirty="0"/>
          </a:p>
        </p:txBody>
      </p:sp>
      <p:pic>
        <p:nvPicPr>
          <p:cNvPr id="4" name="Content Placeholder 3"/>
          <p:cNvPicPr>
            <a:picLocks noGrp="1" noChangeAspect="1"/>
          </p:cNvPicPr>
          <p:nvPr>
            <p:ph idx="1"/>
          </p:nvPr>
        </p:nvPicPr>
        <p:blipFill>
          <a:blip r:embed="rId3"/>
          <a:stretch>
            <a:fillRect/>
          </a:stretch>
        </p:blipFill>
        <p:spPr>
          <a:xfrm>
            <a:off x="1344811" y="2065867"/>
            <a:ext cx="9472415" cy="4350399"/>
          </a:xfrm>
          <a:prstGeom prst="rect">
            <a:avLst/>
          </a:prstGeom>
        </p:spPr>
      </p:pic>
    </p:spTree>
    <p:extLst>
      <p:ext uri="{BB962C8B-B14F-4D97-AF65-F5344CB8AC3E}">
        <p14:creationId xmlns:p14="http://schemas.microsoft.com/office/powerpoint/2010/main" xmlns="" val="1365495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Basic – Multiple Choice</a:t>
            </a:r>
            <a:endParaRPr lang="en-US" sz="4400" dirty="0"/>
          </a:p>
        </p:txBody>
      </p:sp>
      <p:pic>
        <p:nvPicPr>
          <p:cNvPr id="6" name="Content Placeholder 5"/>
          <p:cNvPicPr>
            <a:picLocks noGrp="1" noChangeAspect="1"/>
          </p:cNvPicPr>
          <p:nvPr>
            <p:ph idx="1"/>
          </p:nvPr>
        </p:nvPicPr>
        <p:blipFill>
          <a:blip r:embed="rId3"/>
          <a:stretch>
            <a:fillRect/>
          </a:stretch>
        </p:blipFill>
        <p:spPr>
          <a:xfrm>
            <a:off x="1569318" y="2065867"/>
            <a:ext cx="9247908" cy="4357814"/>
          </a:xfrm>
          <a:prstGeom prst="rect">
            <a:avLst/>
          </a:prstGeom>
        </p:spPr>
      </p:pic>
    </p:spTree>
    <p:extLst>
      <p:ext uri="{BB962C8B-B14F-4D97-AF65-F5344CB8AC3E}">
        <p14:creationId xmlns:p14="http://schemas.microsoft.com/office/powerpoint/2010/main" xmlns="" val="2764515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BASIC – Checkboxes</a:t>
            </a:r>
            <a:endParaRPr lang="en-US" sz="4400" dirty="0"/>
          </a:p>
        </p:txBody>
      </p:sp>
      <p:pic>
        <p:nvPicPr>
          <p:cNvPr id="4" name="Content Placeholder 3"/>
          <p:cNvPicPr>
            <a:picLocks noGrp="1" noChangeAspect="1"/>
          </p:cNvPicPr>
          <p:nvPr>
            <p:ph idx="1"/>
          </p:nvPr>
        </p:nvPicPr>
        <p:blipFill>
          <a:blip r:embed="rId3"/>
          <a:stretch>
            <a:fillRect/>
          </a:stretch>
        </p:blipFill>
        <p:spPr>
          <a:xfrm>
            <a:off x="1917268" y="1913467"/>
            <a:ext cx="8333508" cy="4584501"/>
          </a:xfrm>
          <a:prstGeom prst="rect">
            <a:avLst/>
          </a:prstGeom>
        </p:spPr>
      </p:pic>
    </p:spTree>
    <p:extLst>
      <p:ext uri="{BB962C8B-B14F-4D97-AF65-F5344CB8AC3E}">
        <p14:creationId xmlns:p14="http://schemas.microsoft.com/office/powerpoint/2010/main" xmlns="" val="1897966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BASIC – Choose from a List</a:t>
            </a:r>
            <a:endParaRPr lang="en-US" sz="4400" dirty="0"/>
          </a:p>
        </p:txBody>
      </p:sp>
      <p:pic>
        <p:nvPicPr>
          <p:cNvPr id="4" name="Content Placeholder 3"/>
          <p:cNvPicPr>
            <a:picLocks noGrp="1" noChangeAspect="1"/>
          </p:cNvPicPr>
          <p:nvPr>
            <p:ph idx="1"/>
          </p:nvPr>
        </p:nvPicPr>
        <p:blipFill>
          <a:blip r:embed="rId3"/>
          <a:stretch>
            <a:fillRect/>
          </a:stretch>
        </p:blipFill>
        <p:spPr>
          <a:xfrm>
            <a:off x="915211" y="2175163"/>
            <a:ext cx="10536016" cy="4212865"/>
          </a:xfrm>
          <a:prstGeom prst="rect">
            <a:avLst/>
          </a:prstGeom>
        </p:spPr>
      </p:pic>
    </p:spTree>
    <p:extLst>
      <p:ext uri="{BB962C8B-B14F-4D97-AF65-F5344CB8AC3E}">
        <p14:creationId xmlns:p14="http://schemas.microsoft.com/office/powerpoint/2010/main" xmlns="" val="3595757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Advanced – Scale</a:t>
            </a:r>
            <a:endParaRPr lang="en-US" sz="4400" dirty="0"/>
          </a:p>
        </p:txBody>
      </p:sp>
      <p:pic>
        <p:nvPicPr>
          <p:cNvPr id="4" name="Content Placeholder 3"/>
          <p:cNvPicPr>
            <a:picLocks noGrp="1" noChangeAspect="1"/>
          </p:cNvPicPr>
          <p:nvPr>
            <p:ph idx="1"/>
          </p:nvPr>
        </p:nvPicPr>
        <p:blipFill>
          <a:blip r:embed="rId3"/>
          <a:stretch>
            <a:fillRect/>
          </a:stretch>
        </p:blipFill>
        <p:spPr>
          <a:xfrm>
            <a:off x="811883" y="2452254"/>
            <a:ext cx="10457869" cy="3439896"/>
          </a:xfrm>
          <a:prstGeom prst="rect">
            <a:avLst/>
          </a:prstGeom>
        </p:spPr>
      </p:pic>
    </p:spTree>
    <p:extLst>
      <p:ext uri="{BB962C8B-B14F-4D97-AF65-F5344CB8AC3E}">
        <p14:creationId xmlns:p14="http://schemas.microsoft.com/office/powerpoint/2010/main" xmlns="" val="2796474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Advanced – Grid</a:t>
            </a:r>
            <a:endParaRPr lang="en-US" sz="4400" dirty="0"/>
          </a:p>
        </p:txBody>
      </p:sp>
      <p:pic>
        <p:nvPicPr>
          <p:cNvPr id="4" name="Content Placeholder 3"/>
          <p:cNvPicPr>
            <a:picLocks noGrp="1" noChangeAspect="1"/>
          </p:cNvPicPr>
          <p:nvPr>
            <p:ph idx="1"/>
          </p:nvPr>
        </p:nvPicPr>
        <p:blipFill>
          <a:blip r:embed="rId3"/>
          <a:stretch>
            <a:fillRect/>
          </a:stretch>
        </p:blipFill>
        <p:spPr>
          <a:xfrm>
            <a:off x="2324377" y="2065867"/>
            <a:ext cx="7824095" cy="4434995"/>
          </a:xfrm>
          <a:prstGeom prst="rect">
            <a:avLst/>
          </a:prstGeom>
        </p:spPr>
      </p:pic>
    </p:spTree>
    <p:extLst>
      <p:ext uri="{BB962C8B-B14F-4D97-AF65-F5344CB8AC3E}">
        <p14:creationId xmlns:p14="http://schemas.microsoft.com/office/powerpoint/2010/main" xmlns="" val="2260629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Advanced – Date</a:t>
            </a:r>
            <a:endParaRPr lang="en-US" sz="4400" dirty="0"/>
          </a:p>
        </p:txBody>
      </p:sp>
      <p:pic>
        <p:nvPicPr>
          <p:cNvPr id="4" name="Content Placeholder 3"/>
          <p:cNvPicPr>
            <a:picLocks noGrp="1" noChangeAspect="1"/>
          </p:cNvPicPr>
          <p:nvPr>
            <p:ph idx="1"/>
          </p:nvPr>
        </p:nvPicPr>
        <p:blipFill>
          <a:blip r:embed="rId3"/>
          <a:stretch>
            <a:fillRect/>
          </a:stretch>
        </p:blipFill>
        <p:spPr>
          <a:xfrm>
            <a:off x="1044429" y="2507673"/>
            <a:ext cx="10184651" cy="3268013"/>
          </a:xfrm>
          <a:prstGeom prst="rect">
            <a:avLst/>
          </a:prstGeom>
        </p:spPr>
      </p:pic>
    </p:spTree>
    <p:extLst>
      <p:ext uri="{BB962C8B-B14F-4D97-AF65-F5344CB8AC3E}">
        <p14:creationId xmlns:p14="http://schemas.microsoft.com/office/powerpoint/2010/main" xmlns="" val="2618635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Advanced – Time</a:t>
            </a:r>
            <a:endParaRPr lang="en-US" sz="4400" dirty="0"/>
          </a:p>
        </p:txBody>
      </p:sp>
      <p:pic>
        <p:nvPicPr>
          <p:cNvPr id="4" name="Content Placeholder 3"/>
          <p:cNvPicPr>
            <a:picLocks noGrp="1" noChangeAspect="1"/>
          </p:cNvPicPr>
          <p:nvPr>
            <p:ph idx="1"/>
          </p:nvPr>
        </p:nvPicPr>
        <p:blipFill>
          <a:blip r:embed="rId3"/>
          <a:stretch>
            <a:fillRect/>
          </a:stretch>
        </p:blipFill>
        <p:spPr>
          <a:xfrm>
            <a:off x="836612" y="2855577"/>
            <a:ext cx="10491963" cy="2933964"/>
          </a:xfrm>
          <a:prstGeom prst="rect">
            <a:avLst/>
          </a:prstGeom>
        </p:spPr>
      </p:pic>
    </p:spTree>
    <p:extLst>
      <p:ext uri="{BB962C8B-B14F-4D97-AF65-F5344CB8AC3E}">
        <p14:creationId xmlns:p14="http://schemas.microsoft.com/office/powerpoint/2010/main" xmlns="" val="2112730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Creating a New Form</a:t>
            </a:r>
            <a:endParaRPr lang="en-US" sz="4400" dirty="0"/>
          </a:p>
        </p:txBody>
      </p:sp>
      <p:pic>
        <p:nvPicPr>
          <p:cNvPr id="4" name="Content Placeholder 3"/>
          <p:cNvPicPr>
            <a:picLocks noGrp="1" noChangeAspect="1"/>
          </p:cNvPicPr>
          <p:nvPr>
            <p:ph idx="1"/>
          </p:nvPr>
        </p:nvPicPr>
        <p:blipFill>
          <a:blip r:embed="rId3"/>
          <a:stretch>
            <a:fillRect/>
          </a:stretch>
        </p:blipFill>
        <p:spPr>
          <a:xfrm>
            <a:off x="927534" y="2992582"/>
            <a:ext cx="10551418" cy="2604294"/>
          </a:xfrm>
          <a:prstGeom prst="rect">
            <a:avLst/>
          </a:prstGeom>
        </p:spPr>
      </p:pic>
    </p:spTree>
    <p:extLst>
      <p:ext uri="{BB962C8B-B14F-4D97-AF65-F5344CB8AC3E}">
        <p14:creationId xmlns:p14="http://schemas.microsoft.com/office/powerpoint/2010/main" xmlns="" val="1471167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Distributing the Form</a:t>
            </a:r>
            <a:endParaRPr lang="en-US" sz="4400" dirty="0"/>
          </a:p>
        </p:txBody>
      </p:sp>
      <p:pic>
        <p:nvPicPr>
          <p:cNvPr id="4" name="Content Placeholder 3"/>
          <p:cNvPicPr>
            <a:picLocks noGrp="1" noChangeAspect="1"/>
          </p:cNvPicPr>
          <p:nvPr>
            <p:ph idx="1"/>
          </p:nvPr>
        </p:nvPicPr>
        <p:blipFill>
          <a:blip r:embed="rId3"/>
          <a:stretch>
            <a:fillRect/>
          </a:stretch>
        </p:blipFill>
        <p:spPr>
          <a:xfrm>
            <a:off x="3300522" y="1939637"/>
            <a:ext cx="5605338" cy="4531976"/>
          </a:xfrm>
          <a:prstGeom prst="rect">
            <a:avLst/>
          </a:prstGeom>
        </p:spPr>
      </p:pic>
    </p:spTree>
    <p:extLst>
      <p:ext uri="{BB962C8B-B14F-4D97-AF65-F5344CB8AC3E}">
        <p14:creationId xmlns:p14="http://schemas.microsoft.com/office/powerpoint/2010/main" xmlns="" val="2493450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objectives</a:t>
            </a:r>
            <a:endParaRPr lang="en-US" sz="4400" dirty="0"/>
          </a:p>
        </p:txBody>
      </p:sp>
      <p:sp>
        <p:nvSpPr>
          <p:cNvPr id="3" name="Content Placeholder 2"/>
          <p:cNvSpPr>
            <a:spLocks noGrp="1"/>
          </p:cNvSpPr>
          <p:nvPr>
            <p:ph idx="1"/>
          </p:nvPr>
        </p:nvSpPr>
        <p:spPr/>
        <p:txBody>
          <a:bodyPr anchor="t">
            <a:normAutofit/>
          </a:bodyPr>
          <a:lstStyle/>
          <a:p>
            <a:pPr>
              <a:buFont typeface="Wingdings" panose="05000000000000000000" pitchFamily="2" charset="2"/>
              <a:buChar char="q"/>
            </a:pPr>
            <a:r>
              <a:rPr lang="en-US" sz="2800" dirty="0" smtClean="0"/>
              <a:t>  Create new surveys or edit existing forms through Google</a:t>
            </a:r>
          </a:p>
          <a:p>
            <a:pPr>
              <a:buFont typeface="Wingdings" panose="05000000000000000000" pitchFamily="2" charset="2"/>
              <a:buChar char="q"/>
            </a:pPr>
            <a:r>
              <a:rPr lang="en-US" sz="2800" dirty="0" smtClean="0"/>
              <a:t>  Distribute the form link</a:t>
            </a:r>
          </a:p>
          <a:p>
            <a:pPr>
              <a:buFont typeface="Wingdings" panose="05000000000000000000" pitchFamily="2" charset="2"/>
              <a:buChar char="q"/>
            </a:pPr>
            <a:r>
              <a:rPr lang="en-US" sz="2800" dirty="0" smtClean="0"/>
              <a:t>  Access input from the form through Google’s </a:t>
            </a:r>
            <a:r>
              <a:rPr lang="en-US" sz="2800" dirty="0" smtClean="0"/>
              <a:t>Drive</a:t>
            </a:r>
            <a:endParaRPr lang="en-US" sz="2800" dirty="0" smtClean="0"/>
          </a:p>
        </p:txBody>
      </p:sp>
    </p:spTree>
    <p:extLst>
      <p:ext uri="{BB962C8B-B14F-4D97-AF65-F5344CB8AC3E}">
        <p14:creationId xmlns:p14="http://schemas.microsoft.com/office/powerpoint/2010/main" xmlns="" val="750387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Checking the Responses</a:t>
            </a:r>
            <a:endParaRPr lang="en-US" sz="4400" dirty="0"/>
          </a:p>
        </p:txBody>
      </p:sp>
      <p:pic>
        <p:nvPicPr>
          <p:cNvPr id="4" name="Content Placeholder 3"/>
          <p:cNvPicPr>
            <a:picLocks noGrp="1" noChangeAspect="1"/>
          </p:cNvPicPr>
          <p:nvPr>
            <p:ph idx="1"/>
          </p:nvPr>
        </p:nvPicPr>
        <p:blipFill>
          <a:blip r:embed="rId3"/>
          <a:stretch>
            <a:fillRect/>
          </a:stretch>
        </p:blipFill>
        <p:spPr>
          <a:xfrm>
            <a:off x="2859826" y="2382982"/>
            <a:ext cx="6473152" cy="3523601"/>
          </a:xfrm>
          <a:prstGeom prst="rect">
            <a:avLst/>
          </a:prstGeom>
        </p:spPr>
      </p:pic>
    </p:spTree>
    <p:extLst>
      <p:ext uri="{BB962C8B-B14F-4D97-AF65-F5344CB8AC3E}">
        <p14:creationId xmlns:p14="http://schemas.microsoft.com/office/powerpoint/2010/main" xmlns="" val="15337456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Downloading the Responses</a:t>
            </a:r>
            <a:endParaRPr lang="en-US" sz="4400" dirty="0"/>
          </a:p>
        </p:txBody>
      </p:sp>
      <p:pic>
        <p:nvPicPr>
          <p:cNvPr id="4" name="Content Placeholder 3"/>
          <p:cNvPicPr>
            <a:picLocks noGrp="1" noChangeAspect="1"/>
          </p:cNvPicPr>
          <p:nvPr>
            <p:ph idx="1"/>
          </p:nvPr>
        </p:nvPicPr>
        <p:blipFill>
          <a:blip r:embed="rId3"/>
          <a:stretch>
            <a:fillRect/>
          </a:stretch>
        </p:blipFill>
        <p:spPr>
          <a:xfrm>
            <a:off x="3249740" y="1790320"/>
            <a:ext cx="5824988" cy="4807981"/>
          </a:xfrm>
          <a:prstGeom prst="rect">
            <a:avLst/>
          </a:prstGeom>
        </p:spPr>
      </p:pic>
      <p:sp>
        <p:nvSpPr>
          <p:cNvPr id="5" name="Oval 4"/>
          <p:cNvSpPr/>
          <p:nvPr/>
        </p:nvSpPr>
        <p:spPr>
          <a:xfrm>
            <a:off x="3333750" y="4943475"/>
            <a:ext cx="1266825" cy="4000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753015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Visualizing the Responses</a:t>
            </a:r>
            <a:endParaRPr lang="en-US" sz="4400" dirty="0"/>
          </a:p>
        </p:txBody>
      </p:sp>
      <p:pic>
        <p:nvPicPr>
          <p:cNvPr id="4" name="Content Placeholder 3"/>
          <p:cNvPicPr>
            <a:picLocks noGrp="1" noChangeAspect="1"/>
          </p:cNvPicPr>
          <p:nvPr>
            <p:ph idx="1"/>
          </p:nvPr>
        </p:nvPicPr>
        <p:blipFill>
          <a:blip r:embed="rId3"/>
          <a:stretch>
            <a:fillRect/>
          </a:stretch>
        </p:blipFill>
        <p:spPr>
          <a:xfrm>
            <a:off x="4034750" y="2369127"/>
            <a:ext cx="3978264" cy="3980223"/>
          </a:xfrm>
          <a:prstGeom prst="rect">
            <a:avLst/>
          </a:prstGeom>
        </p:spPr>
      </p:pic>
      <p:sp>
        <p:nvSpPr>
          <p:cNvPr id="5" name="Oval 4"/>
          <p:cNvSpPr/>
          <p:nvPr/>
        </p:nvSpPr>
        <p:spPr>
          <a:xfrm>
            <a:off x="4257675" y="4857750"/>
            <a:ext cx="3755339" cy="8953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31500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Questions</a:t>
            </a:r>
            <a:endParaRPr lang="en-US" sz="44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4684546" y="2378688"/>
            <a:ext cx="2578100" cy="3611744"/>
          </a:xfrm>
        </p:spPr>
      </p:pic>
    </p:spTree>
    <p:extLst>
      <p:ext uri="{BB962C8B-B14F-4D97-AF65-F5344CB8AC3E}">
        <p14:creationId xmlns:p14="http://schemas.microsoft.com/office/powerpoint/2010/main" xmlns="" val="1072597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Assignment</a:t>
            </a:r>
            <a:endParaRPr lang="en-US" sz="4400" dirty="0"/>
          </a:p>
        </p:txBody>
      </p:sp>
      <p:sp>
        <p:nvSpPr>
          <p:cNvPr id="3" name="Content Placeholder 2"/>
          <p:cNvSpPr>
            <a:spLocks noGrp="1"/>
          </p:cNvSpPr>
          <p:nvPr>
            <p:ph idx="1"/>
          </p:nvPr>
        </p:nvSpPr>
        <p:spPr/>
        <p:txBody>
          <a:bodyPr anchor="t">
            <a:normAutofit/>
          </a:bodyPr>
          <a:lstStyle/>
          <a:p>
            <a:pPr>
              <a:buFont typeface="Wingdings" panose="05000000000000000000" pitchFamily="2" charset="2"/>
              <a:buChar char="q"/>
            </a:pPr>
            <a:r>
              <a:rPr lang="en-US" sz="2800" dirty="0" smtClean="0"/>
              <a:t>  Survey link</a:t>
            </a:r>
          </a:p>
          <a:p>
            <a:pPr>
              <a:buFont typeface="Wingdings" panose="05000000000000000000" pitchFamily="2" charset="2"/>
              <a:buChar char="q"/>
            </a:pPr>
            <a:r>
              <a:rPr lang="en-US" sz="2800" dirty="0"/>
              <a:t> </a:t>
            </a:r>
            <a:r>
              <a:rPr lang="en-US" sz="2800" dirty="0" smtClean="0"/>
              <a:t> PDF of responses</a:t>
            </a:r>
          </a:p>
          <a:p>
            <a:pPr>
              <a:buFont typeface="Wingdings" panose="05000000000000000000" pitchFamily="2" charset="2"/>
              <a:buChar char="q"/>
            </a:pPr>
            <a:r>
              <a:rPr lang="en-US" sz="2800" dirty="0"/>
              <a:t> </a:t>
            </a:r>
            <a:r>
              <a:rPr lang="en-US" sz="2800" dirty="0" smtClean="0"/>
              <a:t> Email to: </a:t>
            </a:r>
            <a:r>
              <a:rPr lang="en-US" sz="2800" dirty="0" smtClean="0"/>
              <a:t>****</a:t>
            </a:r>
            <a:r>
              <a:rPr lang="en-US" sz="2800" i="1" dirty="0" smtClean="0"/>
              <a:t>[insert your email here]</a:t>
            </a:r>
            <a:endParaRPr lang="en-US" sz="2800" i="1" dirty="0"/>
          </a:p>
        </p:txBody>
      </p:sp>
    </p:spTree>
    <p:extLst>
      <p:ext uri="{BB962C8B-B14F-4D97-AF65-F5344CB8AC3E}">
        <p14:creationId xmlns:p14="http://schemas.microsoft.com/office/powerpoint/2010/main" xmlns="" val="3600850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References</a:t>
            </a:r>
            <a:endParaRPr lang="en-US" sz="4400" dirty="0"/>
          </a:p>
        </p:txBody>
      </p:sp>
      <p:sp>
        <p:nvSpPr>
          <p:cNvPr id="3" name="Content Placeholder 2"/>
          <p:cNvSpPr>
            <a:spLocks noGrp="1"/>
          </p:cNvSpPr>
          <p:nvPr>
            <p:ph idx="1"/>
          </p:nvPr>
        </p:nvSpPr>
        <p:spPr/>
        <p:txBody>
          <a:bodyPr anchor="t">
            <a:normAutofit/>
          </a:bodyPr>
          <a:lstStyle/>
          <a:p>
            <a:pPr>
              <a:buFont typeface="Wingdings" panose="05000000000000000000" pitchFamily="2" charset="2"/>
              <a:buChar char="q"/>
            </a:pPr>
            <a:r>
              <a:rPr lang="en-US" sz="2800" dirty="0" smtClean="0"/>
              <a:t>  All visuals used in this presentation are from ClipArt or original </a:t>
            </a:r>
          </a:p>
          <a:p>
            <a:pPr marL="0" indent="0">
              <a:buNone/>
            </a:pPr>
            <a:r>
              <a:rPr lang="en-US" sz="2800" dirty="0"/>
              <a:t> </a:t>
            </a:r>
            <a:r>
              <a:rPr lang="en-US" sz="2800" dirty="0" smtClean="0"/>
              <a:t>     screenshots.</a:t>
            </a:r>
            <a:endParaRPr lang="en-US" sz="2800" dirty="0"/>
          </a:p>
        </p:txBody>
      </p:sp>
    </p:spTree>
    <p:extLst>
      <p:ext uri="{BB962C8B-B14F-4D97-AF65-F5344CB8AC3E}">
        <p14:creationId xmlns:p14="http://schemas.microsoft.com/office/powerpoint/2010/main" xmlns="" val="2482027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Why use Forms?</a:t>
            </a:r>
            <a:endParaRPr lang="en-US" sz="4400" dirty="0"/>
          </a:p>
        </p:txBody>
      </p:sp>
      <p:sp>
        <p:nvSpPr>
          <p:cNvPr id="5" name="Content Placeholder 4"/>
          <p:cNvSpPr>
            <a:spLocks noGrp="1"/>
          </p:cNvSpPr>
          <p:nvPr>
            <p:ph idx="1"/>
          </p:nvPr>
        </p:nvSpPr>
        <p:spPr>
          <a:xfrm>
            <a:off x="685801" y="2142067"/>
            <a:ext cx="6000749" cy="3649133"/>
          </a:xfrm>
        </p:spPr>
        <p:txBody>
          <a:bodyPr anchor="t">
            <a:normAutofit/>
          </a:bodyPr>
          <a:lstStyle/>
          <a:p>
            <a:pPr>
              <a:buFont typeface="Wingdings" panose="05000000000000000000" pitchFamily="2" charset="2"/>
              <a:buChar char="q"/>
            </a:pPr>
            <a:r>
              <a:rPr lang="en-US" sz="2800" dirty="0" smtClean="0"/>
              <a:t>  JMU Informational Email</a:t>
            </a:r>
          </a:p>
          <a:p>
            <a:pPr>
              <a:buFont typeface="Wingdings" panose="05000000000000000000" pitchFamily="2" charset="2"/>
              <a:buChar char="q"/>
            </a:pPr>
            <a:r>
              <a:rPr lang="en-US" sz="2800" dirty="0"/>
              <a:t> </a:t>
            </a:r>
            <a:r>
              <a:rPr lang="en-US" sz="2800" dirty="0" smtClean="0"/>
              <a:t> Gathering data</a:t>
            </a:r>
          </a:p>
          <a:p>
            <a:pPr>
              <a:buFont typeface="Wingdings" panose="05000000000000000000" pitchFamily="2" charset="2"/>
              <a:buChar char="q"/>
            </a:pPr>
            <a:r>
              <a:rPr lang="en-US" sz="2800" dirty="0"/>
              <a:t> </a:t>
            </a:r>
            <a:r>
              <a:rPr lang="en-US" sz="2800" dirty="0" smtClean="0"/>
              <a:t> Ease of use</a:t>
            </a:r>
          </a:p>
        </p:txBody>
      </p:sp>
      <p:pic>
        <p:nvPicPr>
          <p:cNvPr id="6"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949986" y="2065867"/>
            <a:ext cx="4518114" cy="4309625"/>
          </a:xfrm>
          <a:prstGeom prst="rect">
            <a:avLst/>
          </a:prstGeom>
        </p:spPr>
      </p:pic>
    </p:spTree>
    <p:extLst>
      <p:ext uri="{BB962C8B-B14F-4D97-AF65-F5344CB8AC3E}">
        <p14:creationId xmlns:p14="http://schemas.microsoft.com/office/powerpoint/2010/main" xmlns="" val="4181373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Creating a new form</a:t>
            </a:r>
            <a:endParaRPr lang="en-US" sz="4400" dirty="0"/>
          </a:p>
        </p:txBody>
      </p:sp>
      <p:sp>
        <p:nvSpPr>
          <p:cNvPr id="3" name="Content Placeholder 2"/>
          <p:cNvSpPr>
            <a:spLocks noGrp="1"/>
          </p:cNvSpPr>
          <p:nvPr>
            <p:ph idx="1"/>
          </p:nvPr>
        </p:nvSpPr>
        <p:spPr>
          <a:xfrm>
            <a:off x="685801" y="2142067"/>
            <a:ext cx="6229349" cy="3649133"/>
          </a:xfrm>
        </p:spPr>
        <p:txBody>
          <a:bodyPr anchor="t">
            <a:normAutofit/>
          </a:bodyPr>
          <a:lstStyle/>
          <a:p>
            <a:pPr>
              <a:buFont typeface="Wingdings" panose="05000000000000000000" pitchFamily="2" charset="2"/>
              <a:buChar char="q"/>
            </a:pPr>
            <a:r>
              <a:rPr lang="en-US" sz="2800" dirty="0" smtClean="0"/>
              <a:t>  Drive </a:t>
            </a:r>
            <a:r>
              <a:rPr lang="en-US" sz="2800" dirty="0" smtClean="0">
                <a:sym typeface="Wingdings" panose="05000000000000000000" pitchFamily="2" charset="2"/>
              </a:rPr>
              <a:t> </a:t>
            </a:r>
            <a:r>
              <a:rPr lang="en-US" sz="2800" dirty="0" smtClean="0"/>
              <a:t>Create </a:t>
            </a:r>
            <a:r>
              <a:rPr lang="en-US" sz="2800" dirty="0" smtClean="0">
                <a:sym typeface="Wingdings" panose="05000000000000000000" pitchFamily="2" charset="2"/>
              </a:rPr>
              <a:t> </a:t>
            </a:r>
            <a:r>
              <a:rPr lang="en-US" sz="2800" dirty="0" smtClean="0"/>
              <a:t>Form</a:t>
            </a:r>
            <a:endParaRPr lang="en-US" sz="2800" dirty="0"/>
          </a:p>
        </p:txBody>
      </p:sp>
      <p:pic>
        <p:nvPicPr>
          <p:cNvPr id="6" name="Picture 5"/>
          <p:cNvPicPr>
            <a:picLocks noChangeAspect="1"/>
          </p:cNvPicPr>
          <p:nvPr/>
        </p:nvPicPr>
        <p:blipFill>
          <a:blip r:embed="rId3"/>
          <a:stretch>
            <a:fillRect/>
          </a:stretch>
        </p:blipFill>
        <p:spPr>
          <a:xfrm>
            <a:off x="7499819" y="1700742"/>
            <a:ext cx="2081775" cy="4648200"/>
          </a:xfrm>
          <a:prstGeom prst="rect">
            <a:avLst/>
          </a:prstGeom>
        </p:spPr>
      </p:pic>
      <p:pic>
        <p:nvPicPr>
          <p:cNvPr id="7" name="Picture 6"/>
          <p:cNvPicPr>
            <a:picLocks noChangeAspect="1"/>
          </p:cNvPicPr>
          <p:nvPr/>
        </p:nvPicPr>
        <p:blipFill>
          <a:blip r:embed="rId4"/>
          <a:stretch>
            <a:fillRect/>
          </a:stretch>
        </p:blipFill>
        <p:spPr>
          <a:xfrm>
            <a:off x="5132316" y="3313642"/>
            <a:ext cx="1650188" cy="3035300"/>
          </a:xfrm>
          <a:prstGeom prst="rect">
            <a:avLst/>
          </a:prstGeom>
        </p:spPr>
      </p:pic>
      <p:sp>
        <p:nvSpPr>
          <p:cNvPr id="10" name="Oval 9"/>
          <p:cNvSpPr/>
          <p:nvPr/>
        </p:nvSpPr>
        <p:spPr>
          <a:xfrm>
            <a:off x="4999670" y="4177242"/>
            <a:ext cx="1562100" cy="71860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385519" y="4867275"/>
            <a:ext cx="1393313" cy="58843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2927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Creating a New Form</a:t>
            </a:r>
            <a:endParaRPr lang="en-US" sz="4400" dirty="0"/>
          </a:p>
        </p:txBody>
      </p:sp>
      <p:pic>
        <p:nvPicPr>
          <p:cNvPr id="5" name="Content Placeholder 4"/>
          <p:cNvPicPr>
            <a:picLocks noGrp="1" noChangeAspect="1"/>
          </p:cNvPicPr>
          <p:nvPr>
            <p:ph idx="1"/>
          </p:nvPr>
        </p:nvPicPr>
        <p:blipFill>
          <a:blip r:embed="rId3"/>
          <a:stretch>
            <a:fillRect/>
          </a:stretch>
        </p:blipFill>
        <p:spPr>
          <a:xfrm>
            <a:off x="685801" y="3312775"/>
            <a:ext cx="10717084" cy="1397769"/>
          </a:xfrm>
          <a:prstGeom prst="rect">
            <a:avLst/>
          </a:prstGeom>
        </p:spPr>
      </p:pic>
    </p:spTree>
    <p:extLst>
      <p:ext uri="{BB962C8B-B14F-4D97-AF65-F5344CB8AC3E}">
        <p14:creationId xmlns:p14="http://schemas.microsoft.com/office/powerpoint/2010/main" xmlns="" val="4000014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Creating a New Form</a:t>
            </a:r>
            <a:endParaRPr lang="en-US" sz="4400" dirty="0"/>
          </a:p>
        </p:txBody>
      </p:sp>
      <p:pic>
        <p:nvPicPr>
          <p:cNvPr id="6" name="Content Placeholder 5"/>
          <p:cNvPicPr>
            <a:picLocks noGrp="1" noChangeAspect="1"/>
          </p:cNvPicPr>
          <p:nvPr>
            <p:ph idx="1"/>
          </p:nvPr>
        </p:nvPicPr>
        <p:blipFill>
          <a:blip r:embed="rId3"/>
          <a:stretch>
            <a:fillRect/>
          </a:stretch>
        </p:blipFill>
        <p:spPr>
          <a:xfrm>
            <a:off x="3872347" y="3113769"/>
            <a:ext cx="4443416" cy="1340468"/>
          </a:xfrm>
          <a:prstGeom prst="rect">
            <a:avLst/>
          </a:prstGeom>
        </p:spPr>
      </p:pic>
    </p:spTree>
    <p:extLst>
      <p:ext uri="{BB962C8B-B14F-4D97-AF65-F5344CB8AC3E}">
        <p14:creationId xmlns:p14="http://schemas.microsoft.com/office/powerpoint/2010/main" xmlns="" val="465398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Creating a New Form</a:t>
            </a:r>
            <a:endParaRPr lang="en-US" sz="4400" dirty="0"/>
          </a:p>
        </p:txBody>
      </p:sp>
      <p:pic>
        <p:nvPicPr>
          <p:cNvPr id="6" name="Content Placeholder 5"/>
          <p:cNvPicPr>
            <a:picLocks noGrp="1" noChangeAspect="1"/>
          </p:cNvPicPr>
          <p:nvPr>
            <p:ph idx="1"/>
          </p:nvPr>
        </p:nvPicPr>
        <p:blipFill>
          <a:blip r:embed="rId3"/>
          <a:stretch>
            <a:fillRect/>
          </a:stretch>
        </p:blipFill>
        <p:spPr>
          <a:xfrm>
            <a:off x="2203817" y="1941176"/>
            <a:ext cx="7799622" cy="4544291"/>
          </a:xfrm>
          <a:prstGeom prst="rect">
            <a:avLst/>
          </a:prstGeom>
        </p:spPr>
      </p:pic>
    </p:spTree>
    <p:extLst>
      <p:ext uri="{BB962C8B-B14F-4D97-AF65-F5344CB8AC3E}">
        <p14:creationId xmlns:p14="http://schemas.microsoft.com/office/powerpoint/2010/main" xmlns="" val="3708562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Types of Questions</a:t>
            </a:r>
          </a:p>
        </p:txBody>
      </p:sp>
      <p:sp>
        <p:nvSpPr>
          <p:cNvPr id="3" name="Content Placeholder 2"/>
          <p:cNvSpPr>
            <a:spLocks noGrp="1"/>
          </p:cNvSpPr>
          <p:nvPr>
            <p:ph idx="1"/>
          </p:nvPr>
        </p:nvSpPr>
        <p:spPr/>
        <p:txBody>
          <a:bodyPr anchor="t">
            <a:normAutofit/>
          </a:bodyPr>
          <a:lstStyle/>
          <a:p>
            <a:pPr marL="0" indent="0">
              <a:buNone/>
            </a:pPr>
            <a:r>
              <a:rPr lang="en-US" sz="2800" b="1" dirty="0" smtClean="0"/>
              <a:t>Basic										Advanced</a:t>
            </a:r>
            <a:endParaRPr lang="en-US" sz="2800" b="1" dirty="0"/>
          </a:p>
        </p:txBody>
      </p:sp>
      <p:sp>
        <p:nvSpPr>
          <p:cNvPr id="5" name="Content Placeholder 2"/>
          <p:cNvSpPr txBox="1">
            <a:spLocks/>
          </p:cNvSpPr>
          <p:nvPr/>
        </p:nvSpPr>
        <p:spPr>
          <a:xfrm>
            <a:off x="1018308" y="2710104"/>
            <a:ext cx="10131425" cy="2970260"/>
          </a:xfrm>
          <a:prstGeom prst="rect">
            <a:avLst/>
          </a:prstGeom>
        </p:spPr>
        <p:txBody>
          <a:bodyPr vert="horz" lIns="91440" tIns="45720" rIns="91440" bIns="45720" numCol="2" rtlCol="0" anchor="t">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a:buFont typeface="Wingdings" panose="05000000000000000000" pitchFamily="2" charset="2"/>
              <a:buChar char="q"/>
            </a:pPr>
            <a:r>
              <a:rPr lang="en-US" sz="2800" dirty="0" smtClean="0"/>
              <a:t>  Text</a:t>
            </a:r>
          </a:p>
          <a:p>
            <a:pPr>
              <a:buFont typeface="Wingdings" panose="05000000000000000000" pitchFamily="2" charset="2"/>
              <a:buChar char="q"/>
            </a:pPr>
            <a:r>
              <a:rPr lang="en-US" sz="2800" dirty="0" smtClean="0"/>
              <a:t>  Paragraph text</a:t>
            </a:r>
          </a:p>
          <a:p>
            <a:pPr>
              <a:buFont typeface="Wingdings" panose="05000000000000000000" pitchFamily="2" charset="2"/>
              <a:buChar char="q"/>
            </a:pPr>
            <a:r>
              <a:rPr lang="en-US" sz="2800" dirty="0" smtClean="0"/>
              <a:t>  Multiple choice</a:t>
            </a:r>
          </a:p>
          <a:p>
            <a:pPr>
              <a:buFont typeface="Wingdings" panose="05000000000000000000" pitchFamily="2" charset="2"/>
              <a:buChar char="q"/>
            </a:pPr>
            <a:r>
              <a:rPr lang="en-US" sz="2800" dirty="0" smtClean="0"/>
              <a:t>  Checkboxes</a:t>
            </a:r>
          </a:p>
          <a:p>
            <a:pPr>
              <a:buFont typeface="Wingdings" panose="05000000000000000000" pitchFamily="2" charset="2"/>
              <a:buChar char="q"/>
            </a:pPr>
            <a:r>
              <a:rPr lang="en-US" sz="2800" dirty="0" smtClean="0"/>
              <a:t>  Choose from a list</a:t>
            </a:r>
          </a:p>
          <a:p>
            <a:pPr>
              <a:buFont typeface="Wingdings" panose="05000000000000000000" pitchFamily="2" charset="2"/>
              <a:buChar char="q"/>
            </a:pPr>
            <a:r>
              <a:rPr lang="en-US" sz="2800" dirty="0" smtClean="0"/>
              <a:t>  Scale</a:t>
            </a:r>
          </a:p>
          <a:p>
            <a:pPr>
              <a:buFont typeface="Wingdings" panose="05000000000000000000" pitchFamily="2" charset="2"/>
              <a:buChar char="q"/>
            </a:pPr>
            <a:r>
              <a:rPr lang="en-US" sz="2800" dirty="0" smtClean="0"/>
              <a:t>  Grid</a:t>
            </a:r>
          </a:p>
          <a:p>
            <a:pPr>
              <a:buFont typeface="Wingdings" panose="05000000000000000000" pitchFamily="2" charset="2"/>
              <a:buChar char="q"/>
            </a:pPr>
            <a:r>
              <a:rPr lang="en-US" sz="2800" dirty="0" smtClean="0"/>
              <a:t>  Date</a:t>
            </a:r>
          </a:p>
          <a:p>
            <a:pPr>
              <a:buFont typeface="Wingdings" panose="05000000000000000000" pitchFamily="2" charset="2"/>
              <a:buChar char="q"/>
            </a:pPr>
            <a:r>
              <a:rPr lang="en-US" sz="2800" dirty="0" smtClean="0"/>
              <a:t>  Time</a:t>
            </a:r>
            <a:endParaRPr lang="en-US" sz="2800" dirty="0"/>
          </a:p>
        </p:txBody>
      </p:sp>
    </p:spTree>
    <p:extLst>
      <p:ext uri="{BB962C8B-B14F-4D97-AF65-F5344CB8AC3E}">
        <p14:creationId xmlns:p14="http://schemas.microsoft.com/office/powerpoint/2010/main" xmlns="" val="3992645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Basic – Text</a:t>
            </a:r>
            <a:endParaRPr lang="en-US" sz="4400" dirty="0"/>
          </a:p>
        </p:txBody>
      </p:sp>
      <p:pic>
        <p:nvPicPr>
          <p:cNvPr id="4" name="Content Placeholder 3"/>
          <p:cNvPicPr>
            <a:picLocks noGrp="1" noChangeAspect="1"/>
          </p:cNvPicPr>
          <p:nvPr>
            <p:ph idx="1"/>
          </p:nvPr>
        </p:nvPicPr>
        <p:blipFill>
          <a:blip r:embed="rId3"/>
          <a:stretch>
            <a:fillRect/>
          </a:stretch>
        </p:blipFill>
        <p:spPr>
          <a:xfrm>
            <a:off x="1513900" y="2426205"/>
            <a:ext cx="9303326" cy="3384693"/>
          </a:xfrm>
          <a:prstGeom prst="rect">
            <a:avLst/>
          </a:prstGeom>
        </p:spPr>
      </p:pic>
    </p:spTree>
    <p:extLst>
      <p:ext uri="{BB962C8B-B14F-4D97-AF65-F5344CB8AC3E}">
        <p14:creationId xmlns:p14="http://schemas.microsoft.com/office/powerpoint/2010/main" xmlns="" val="2401379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TC103457452[[fn=Celestial]]</Template>
  <TotalTime>163</TotalTime>
  <Words>2574</Words>
  <Application>Microsoft Office PowerPoint</Application>
  <PresentationFormat>Custom</PresentationFormat>
  <Paragraphs>162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Celestial</vt:lpstr>
      <vt:lpstr>Creating a form on Google's drive</vt:lpstr>
      <vt:lpstr>objectives</vt:lpstr>
      <vt:lpstr>Why use Forms?</vt:lpstr>
      <vt:lpstr>Creating a new form</vt:lpstr>
      <vt:lpstr>Creating a New Form</vt:lpstr>
      <vt:lpstr>Creating a New Form</vt:lpstr>
      <vt:lpstr>Creating a New Form</vt:lpstr>
      <vt:lpstr>Types of Questions</vt:lpstr>
      <vt:lpstr>Basic – Text</vt:lpstr>
      <vt:lpstr>Basic – Paragraph Text</vt:lpstr>
      <vt:lpstr>Basic – Multiple Choice</vt:lpstr>
      <vt:lpstr>BASIC – Checkboxes</vt:lpstr>
      <vt:lpstr>BASIC – Choose from a List</vt:lpstr>
      <vt:lpstr>Advanced – Scale</vt:lpstr>
      <vt:lpstr>Advanced – Grid</vt:lpstr>
      <vt:lpstr>Advanced – Date</vt:lpstr>
      <vt:lpstr>Advanced – Time</vt:lpstr>
      <vt:lpstr>Creating a New Form</vt:lpstr>
      <vt:lpstr>Distributing the Form</vt:lpstr>
      <vt:lpstr>Checking the Responses</vt:lpstr>
      <vt:lpstr>Downloading the Responses</vt:lpstr>
      <vt:lpstr>Visualizing the Responses</vt:lpstr>
      <vt:lpstr>Questions</vt:lpstr>
      <vt:lpstr>Assignment</vt:lpstr>
      <vt:lpstr>References</vt:lpstr>
    </vt:vector>
  </TitlesOfParts>
  <Company>JMU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form on Google's my drive</dc:title>
  <dc:creator>Lab Patron</dc:creator>
  <cp:lastModifiedBy>Student</cp:lastModifiedBy>
  <cp:revision>19</cp:revision>
  <dcterms:created xsi:type="dcterms:W3CDTF">2014-10-13T01:03:56Z</dcterms:created>
  <dcterms:modified xsi:type="dcterms:W3CDTF">2014-10-26T18:45:17Z</dcterms:modified>
</cp:coreProperties>
</file>